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91"/>
  </p:handoutMasterIdLst>
  <p:sldIdLst>
    <p:sldId id="256" r:id="rId3"/>
    <p:sldId id="260" r:id="rId4"/>
    <p:sldId id="257" r:id="rId5"/>
    <p:sldId id="345" r:id="rId6"/>
    <p:sldId id="258" r:id="rId7"/>
    <p:sldId id="259" r:id="rId8"/>
    <p:sldId id="264" r:id="rId9"/>
    <p:sldId id="265" r:id="rId10"/>
    <p:sldId id="266" r:id="rId11"/>
    <p:sldId id="267" r:id="rId12"/>
    <p:sldId id="268" r:id="rId13"/>
    <p:sldId id="269" r:id="rId15"/>
    <p:sldId id="278" r:id="rId16"/>
    <p:sldId id="279" r:id="rId17"/>
    <p:sldId id="280" r:id="rId18"/>
    <p:sldId id="272" r:id="rId19"/>
    <p:sldId id="271" r:id="rId20"/>
    <p:sldId id="273" r:id="rId21"/>
    <p:sldId id="274" r:id="rId22"/>
    <p:sldId id="276" r:id="rId23"/>
    <p:sldId id="277" r:id="rId24"/>
    <p:sldId id="281" r:id="rId25"/>
    <p:sldId id="364" r:id="rId26"/>
    <p:sldId id="284" r:id="rId27"/>
    <p:sldId id="285" r:id="rId28"/>
    <p:sldId id="289" r:id="rId29"/>
    <p:sldId id="283" r:id="rId30"/>
    <p:sldId id="290" r:id="rId31"/>
    <p:sldId id="286" r:id="rId32"/>
    <p:sldId id="303" r:id="rId33"/>
    <p:sldId id="304" r:id="rId34"/>
    <p:sldId id="316" r:id="rId35"/>
    <p:sldId id="343" r:id="rId36"/>
    <p:sldId id="344" r:id="rId37"/>
    <p:sldId id="318" r:id="rId38"/>
    <p:sldId id="315" r:id="rId39"/>
    <p:sldId id="342" r:id="rId40"/>
    <p:sldId id="414" r:id="rId41"/>
    <p:sldId id="317" r:id="rId42"/>
    <p:sldId id="349" r:id="rId43"/>
    <p:sldId id="347" r:id="rId44"/>
    <p:sldId id="346" r:id="rId45"/>
    <p:sldId id="350" r:id="rId46"/>
    <p:sldId id="351" r:id="rId47"/>
    <p:sldId id="352" r:id="rId48"/>
    <p:sldId id="353" r:id="rId49"/>
    <p:sldId id="354" r:id="rId50"/>
    <p:sldId id="376" r:id="rId51"/>
    <p:sldId id="355" r:id="rId52"/>
    <p:sldId id="356" r:id="rId53"/>
    <p:sldId id="427" r:id="rId54"/>
    <p:sldId id="428" r:id="rId55"/>
    <p:sldId id="413" r:id="rId56"/>
    <p:sldId id="288" r:id="rId57"/>
    <p:sldId id="299" r:id="rId58"/>
    <p:sldId id="297" r:id="rId59"/>
    <p:sldId id="301" r:id="rId60"/>
    <p:sldId id="305" r:id="rId61"/>
    <p:sldId id="307" r:id="rId62"/>
    <p:sldId id="357" r:id="rId63"/>
    <p:sldId id="308" r:id="rId64"/>
    <p:sldId id="309" r:id="rId65"/>
    <p:sldId id="310" r:id="rId66"/>
    <p:sldId id="365" r:id="rId67"/>
    <p:sldId id="366" r:id="rId68"/>
    <p:sldId id="371" r:id="rId69"/>
    <p:sldId id="367" r:id="rId70"/>
    <p:sldId id="368" r:id="rId71"/>
    <p:sldId id="369" r:id="rId72"/>
    <p:sldId id="370" r:id="rId73"/>
    <p:sldId id="375" r:id="rId74"/>
    <p:sldId id="372" r:id="rId75"/>
    <p:sldId id="415" r:id="rId76"/>
    <p:sldId id="416" r:id="rId77"/>
    <p:sldId id="419" r:id="rId78"/>
    <p:sldId id="420" r:id="rId79"/>
    <p:sldId id="374" r:id="rId80"/>
    <p:sldId id="421" r:id="rId81"/>
    <p:sldId id="424" r:id="rId82"/>
    <p:sldId id="429" r:id="rId83"/>
    <p:sldId id="430" r:id="rId84"/>
    <p:sldId id="431" r:id="rId85"/>
    <p:sldId id="423" r:id="rId86"/>
    <p:sldId id="426" r:id="rId87"/>
    <p:sldId id="377" r:id="rId88"/>
    <p:sldId id="422" r:id="rId89"/>
    <p:sldId id="425" r:id="rId9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5" Type="http://schemas.openxmlformats.org/officeDocument/2006/relationships/commentAuthors" Target="commentAuthors.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handoutMaster" Target="handoutMasters/handoutMaster1.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32</a:t>
            </a:r>
            <a:r>
              <a:rPr lang="zh-CN" altLang="en-US"/>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个核心：</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2.5</a:t>
            </a:r>
            <a:r>
              <a:rPr lang="zh-CN" altLang="en-US"/>
              <a:t>章：预取与直写</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为什么是</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288290" y="18256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字节的写入操作，挂起到一个临时队列，随后直接写入内存，从而完全不需要从内存读取的带宽。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会绕开缓存，直接把数据写到内存，之后读取的话，反而需要等待写回完成，然后重新读取到缓存，反而更低效。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SIMD</a:t>
            </a:r>
            <a:r>
              <a:rPr lang="zh-CN" altLang="en-US"/>
              <a:t>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，否则会有中间数据读取的带宽。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memset</a:t>
            </a:r>
            <a:r>
              <a:rPr lang="zh-CN" altLang="en-US"/>
              <a:t>的实现</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memcpy</a:t>
            </a:r>
            <a:r>
              <a:rPr lang="zh-CN" altLang="en-US"/>
              <a:t>的实现</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章：循环合并法</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章：多维数组</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647700" y="1825625"/>
            <a:ext cx="7501255" cy="4351655"/>
          </a:xfrm>
        </p:spPr>
        <p:txBody>
          <a:bodyPr>
            <a:normAutofit lnSpcReduction="10000"/>
          </a:bodyPr>
          <a:p>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r>
              <a:rPr lang="zh-CN" altLang="en-US"/>
              <a:t>。</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作为</a:t>
            </a:r>
            <a:r>
              <a:rPr lang="zh-CN" altLang="en-US">
                <a:sym typeface="+mn-ea"/>
              </a:rPr>
              <a:t>列主序来存储。</a:t>
            </a:r>
            <a:endParaRPr lang="zh-CN" altLang="en-US">
              <a:sym typeface="+mn-ea"/>
            </a:endParaRPr>
          </a:p>
          <a:p>
            <a:r>
              <a:rPr lang="en-US" altLang="zh-CN">
                <a:sym typeface="+mn-ea"/>
              </a:rPr>
              <a:t>Fortran </a:t>
            </a:r>
            <a:r>
              <a:rPr lang="zh-CN" altLang="en-US">
                <a:sym typeface="+mn-ea"/>
              </a:rPr>
              <a:t>等非主流语言会把矩阵</a:t>
            </a:r>
            <a:r>
              <a:rPr lang="en-US" altLang="zh-CN">
                <a:sym typeface="+mn-ea"/>
              </a:rPr>
              <a:t> A(i, j) </a:t>
            </a:r>
            <a:r>
              <a:rPr lang="zh-CN" altLang="en-US">
                <a:sym typeface="+mn-ea"/>
              </a:rPr>
              <a:t>作为</a:t>
            </a:r>
            <a:r>
              <a:rPr lang="zh-CN" altLang="en-US">
                <a:sym typeface="+mn-ea"/>
              </a:rPr>
              <a:t>行主序</a:t>
            </a:r>
            <a:r>
              <a:rPr lang="zh-CN" altLang="en-US">
                <a:sym typeface="+mn-ea"/>
              </a:rPr>
              <a:t>来存储</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sym typeface="+mn-ea"/>
              </a:rPr>
              <a:t>为了通用，我们常采用的都是</a:t>
            </a:r>
            <a:r>
              <a:rPr lang="zh-CN" altLang="en-US" b="1">
                <a:sym typeface="+mn-ea"/>
              </a:rPr>
              <a:t>列主序</a:t>
            </a:r>
            <a:r>
              <a:rPr lang="zh-CN" altLang="en-US">
                <a:sym typeface="+mn-ea"/>
              </a:rPr>
              <a:t>，包括</a:t>
            </a:r>
            <a:r>
              <a:rPr lang="en-US" altLang="zh-CN">
                <a:sym typeface="+mn-ea"/>
              </a:rPr>
              <a:t> stb_image </a:t>
            </a:r>
            <a:r>
              <a:rPr lang="zh-CN" altLang="en-US">
                <a:sym typeface="+mn-ea"/>
              </a:rPr>
              <a:t>等一系列主流库里的函数，他们的接口也都是列主序。</a:t>
            </a:r>
            <a:endParaRPr lang="zh-CN" altLang="en-US">
              <a:sym typeface="+mn-ea"/>
            </a:endParaRPr>
          </a:p>
          <a:p>
            <a:r>
              <a:rPr lang="zh-CN" altLang="en-US">
                <a:sym typeface="+mn-ea"/>
              </a:rPr>
              <a:t>简单来说：哪个索引连续，就是什么主序。</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t>主流库为了通用都会用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09880" y="2183130"/>
            <a:ext cx="3564255" cy="1753235"/>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273685" y="1166495"/>
            <a:ext cx="6471285" cy="5570855"/>
          </a:xfrm>
        </p:spPr>
        <p:txBody>
          <a:bodyPr>
            <a:normAutofit fontScale="90000" lnSpcReduction="2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631305" y="1713230"/>
            <a:ext cx="5181600" cy="42926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4.5</a:t>
            </a:r>
            <a:r>
              <a:rPr lang="zh-CN" altLang="en-US"/>
              <a:t>章：循环分块法</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4" name="Content Placeholder 3"/>
          <p:cNvSpPr>
            <a:spLocks noGrp="1"/>
          </p:cNvSpPr>
          <p:nvPr>
            <p:ph sz="half" idx="1"/>
          </p:nvPr>
        </p:nvSpPr>
        <p:spPr/>
        <p:txBody>
          <a:bodyPr/>
          <a:p>
            <a:endParaRPr lang="en-US"/>
          </a:p>
        </p:txBody>
      </p:sp>
      <p:sp>
        <p:nvSpPr>
          <p:cNvPr id="5" name="Content Placeholder 4"/>
          <p:cNvSpPr>
            <a:spLocks noGrp="1"/>
          </p:cNvSpPr>
          <p:nvPr>
            <p:ph sz="half" idx="2"/>
          </p:nvPr>
        </p:nvSpPr>
        <p:spPr/>
        <p:txBody>
          <a:bodyPr/>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章：数据重排（红黑高斯）</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章：多核下的缓存</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章：分页机制</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14135</Words>
  <Application>WPS Presentation</Application>
  <PresentationFormat>宽屏</PresentationFormat>
  <Paragraphs>555</Paragraphs>
  <Slides>87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87</vt:i4>
      </vt:variant>
    </vt:vector>
  </HeadingPairs>
  <TitlesOfParts>
    <vt:vector size="99"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第3章：循环合并法</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为什么写入比读取慢？</vt:lpstr>
      <vt:lpstr>写入的粒度太小造成不必要的读取</vt:lpstr>
      <vt:lpstr>合并到64字节再写入：_mm_stream_si32</vt:lpstr>
      <vt:lpstr>stream 的特点：不会读到缓存里</vt:lpstr>
      <vt:lpstr>SIMD化的版本：_mm_stream_ps</vt:lpstr>
      <vt:lpstr>stream 的限制：最好是连续的写入</vt:lpstr>
      <vt:lpstr>PowerPoint 演示文稿</vt:lpstr>
      <vt:lpstr>memset的实现</vt:lpstr>
      <vt:lpstr>PowerPoint 演示文稿</vt:lpstr>
      <vt:lpstr>第3章：循环合并法</vt:lpstr>
      <vt:lpstr>两个循环体</vt:lpstr>
      <vt:lpstr>合并两个循环体</vt:lpstr>
      <vt:lpstr>测试结果</vt:lpstr>
      <vt:lpstr>案例：一维jacobi迭代</vt:lpstr>
      <vt:lpstr>如何优化？</vt:lpstr>
      <vt:lpstr>动画演示</vt:lpstr>
      <vt:lpstr>另一种方式：局部数组</vt:lpstr>
      <vt:lpstr>进一步优化</vt:lpstr>
      <vt:lpstr>进亿步优化</vt:lpstr>
      <vt:lpstr>第4章：多维数组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PowerPoint 演示文稿</vt:lpstr>
      <vt:lpstr>随机访问性能测试</vt:lpstr>
      <vt:lpstr>二维数组：行主序与列主序</vt:lpstr>
      <vt:lpstr>更高维数组的扁平化</vt:lpstr>
      <vt:lpstr>二维数组的遍历</vt:lpstr>
      <vt:lpstr>PowerPoint 演示文稿</vt:lpstr>
      <vt:lpstr>PowerPoint 演示文稿</vt:lpstr>
      <vt:lpstr>PowerPoint 演示文稿</vt:lpstr>
      <vt:lpstr>PowerPoint 演示文稿</vt:lpstr>
      <vt:lpstr>PowerPoint 演示文稿</vt:lpstr>
      <vt:lpstr>第4章：多维数组</vt:lpstr>
      <vt:lpstr>PowerPoint 演示文稿</vt:lpstr>
      <vt:lpstr>第5章：多核下的缓存</vt:lpstr>
      <vt:lpstr>第5章：多核下的缓存</vt:lpstr>
      <vt:lpstr>第6章：多核下的缓存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420</cp:revision>
  <dcterms:created xsi:type="dcterms:W3CDTF">2022-01-18T08:31:14Z</dcterms:created>
  <dcterms:modified xsi:type="dcterms:W3CDTF">2022-01-18T08:31:14Z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